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embeddedFontLst>
    <p:embeddedFont>
      <p:font typeface="Gill Sans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hh75Xv/8iAPqEyygiAV3n9L0nw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EF9E2D-C077-485A-A4E2-8BE21FE8B3E8}">
  <a:tblStyle styleId="{73EF9E2D-C077-485A-A4E2-8BE21FE8B3E8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7E7"/>
          </a:solidFill>
        </a:fill>
      </a:tcStyle>
    </a:wholeTbl>
    <a:band1H>
      <a:tcTxStyle b="off" i="off"/>
      <a:tcStyle>
        <a:fill>
          <a:solidFill>
            <a:srgbClr val="CFCACC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CACC"/>
          </a:solidFill>
        </a:fill>
      </a:tcStyle>
    </a:band1V>
    <a:band2V>
      <a:tcTxStyle b="off" i="off"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d83716279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2ed83716279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d83716279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2ed83716279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c08459ee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2ec08459ee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f6bbc258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2ef6bbc258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d83716279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2ed83716279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c08459ee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ec08459ee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3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3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1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41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5" name="Google Shape;95;p4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2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2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2" name="Google Shape;102;p4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3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3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3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9" name="Google Shape;109;p43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3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3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32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5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3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7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7" name="Google Shape;67;p37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9" name="Google Shape;69;p37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8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0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0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b="0" sz="2000"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0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40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8" name="Google Shape;88;p4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Times New Roman"/>
              <a:buChar char="◼"/>
              <a:defRPr b="0" i="0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Times New Roman"/>
              <a:buChar char="◼"/>
              <a:defRPr b="0" i="0" sz="1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Times New Roman"/>
              <a:buChar char="◼"/>
              <a:defRPr b="0" i="0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Times New Roman"/>
              <a:buChar char="◼"/>
              <a:defRPr b="0" i="0" sz="1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Google Shape;16;p3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Google Shape;17;p3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0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" name="Google Shape;28;p3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9" name="Google Shape;29;p3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3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hyperlink" Target="https://en.wikipedia.org/wiki/Larry_Page" TargetMode="External"/><Relationship Id="rId9" Type="http://schemas.openxmlformats.org/officeDocument/2006/relationships/hyperlink" Target="https://en.wikipedia.org/wiki/Graph_(discrete_mathematics)" TargetMode="External"/><Relationship Id="rId5" Type="http://schemas.openxmlformats.org/officeDocument/2006/relationships/hyperlink" Target="https://en.wikipedia.org/wiki/Sergey_Brin" TargetMode="External"/><Relationship Id="rId6" Type="http://schemas.openxmlformats.org/officeDocument/2006/relationships/hyperlink" Target="https://en.wikipedia.org/wiki/Stanford_University" TargetMode="External"/><Relationship Id="rId7" Type="http://schemas.openxmlformats.org/officeDocument/2006/relationships/hyperlink" Target="https://en.wikipedia.org/wiki/Larry_Page" TargetMode="External"/><Relationship Id="rId8" Type="http://schemas.openxmlformats.org/officeDocument/2006/relationships/hyperlink" Target="https://en.wikipedia.org/wiki/World_Wide_Web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hyperlink" Target="https://www.virgin.com/branson-family/richard-branson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startupblink.com/blog/reports/" TargetMode="External"/><Relationship Id="rId4" Type="http://schemas.openxmlformats.org/officeDocument/2006/relationships/hyperlink" Target="https://www.startupblink.com/blog/reports/" TargetMode="External"/><Relationship Id="rId5" Type="http://schemas.openxmlformats.org/officeDocument/2006/relationships/hyperlink" Target="https://www.virgin.com/" TargetMode="External"/><Relationship Id="rId6" Type="http://schemas.openxmlformats.org/officeDocument/2006/relationships/hyperlink" Target="https://www.startupblink.com/" TargetMode="External"/><Relationship Id="rId7" Type="http://schemas.openxmlformats.org/officeDocument/2006/relationships/hyperlink" Target="https://www.apple.com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iece of paper with a pencil laying on top" id="116" name="Google Shape;116;g2ed83716279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" y="0"/>
            <a:ext cx="121919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ed83716279_1_1"/>
          <p:cNvSpPr txBox="1"/>
          <p:nvPr>
            <p:ph type="ctrTitle"/>
          </p:nvPr>
        </p:nvSpPr>
        <p:spPr>
          <a:xfrm>
            <a:off x="6096000" y="232600"/>
            <a:ext cx="55806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Gill Sans"/>
              <a:buNone/>
            </a:pPr>
            <a:r>
              <a:rPr lang="en-US" sz="4400">
                <a:solidFill>
                  <a:schemeClr val="accent3"/>
                </a:solidFill>
              </a:rPr>
              <a:t>COURSE INTRODUCTION &amp;  ENTREPRENEURIAL SPIRIT</a:t>
            </a:r>
            <a:endParaRPr/>
          </a:p>
        </p:txBody>
      </p:sp>
      <p:sp>
        <p:nvSpPr>
          <p:cNvPr id="118" name="Google Shape;118;g2ed83716279_1_1"/>
          <p:cNvSpPr txBox="1"/>
          <p:nvPr/>
        </p:nvSpPr>
        <p:spPr>
          <a:xfrm>
            <a:off x="7467601" y="3355544"/>
            <a:ext cx="236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g2ed83716279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ed83716279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256176" cy="16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WHO DO YOU THINK OF WHEN YOU HEAR THE WORD “ENTREPRENEURSHIP”?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he Greatest Entrepreneur(s) of All Time - Who Are They? | Dutch Uncles" id="178" name="Google Shape;1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439" y="2350727"/>
            <a:ext cx="4727330" cy="380511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/>
        </p:nvSpPr>
        <p:spPr>
          <a:xfrm>
            <a:off x="5432745" y="3832480"/>
            <a:ext cx="6096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79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⇒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word ‘entrepreneur’ is derived from the French verb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entreprendre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meaning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‘to seize, ‘to begin’, ‘to undertake’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5838090" y="2235609"/>
            <a:ext cx="569065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you know where the word “Entrepreneurship” comes from?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DEFINITION OF ENTREPRENEURSHIP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9"/>
          <p:cNvSpPr txBox="1"/>
          <p:nvPr>
            <p:ph idx="1" type="body"/>
          </p:nvPr>
        </p:nvSpPr>
        <p:spPr>
          <a:xfrm>
            <a:off x="487887" y="1593724"/>
            <a:ext cx="11229416" cy="390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i="0" lang="en-US" sz="2500">
                <a:solidFill>
                  <a:srgbClr val="0000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Entrepreneurship is the process of </a:t>
            </a:r>
            <a:r>
              <a:rPr b="1" i="0" lang="en-US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identifying opportunities</a:t>
            </a:r>
            <a:r>
              <a:rPr i="0" lang="en-US" sz="2500">
                <a:solidFill>
                  <a:srgbClr val="0000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value</a:t>
            </a:r>
            <a:r>
              <a:rPr i="0" lang="en-US" sz="2500">
                <a:solidFill>
                  <a:srgbClr val="0000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i="0" lang="en-US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managing resources </a:t>
            </a:r>
            <a:r>
              <a:rPr i="0" lang="en-US" sz="2500">
                <a:solidFill>
                  <a:srgbClr val="00002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establish and manage a </a:t>
            </a:r>
            <a:r>
              <a:rPr b="1" i="0" lang="en-US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business or project.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300"/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Entrepreneurship is a </a:t>
            </a:r>
            <a:r>
              <a:rPr b="1" lang="en-US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process of vision, change, and creation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. It requires an application of energy and passion towards the </a:t>
            </a:r>
            <a:r>
              <a:rPr b="1" lang="en-US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b="1" lang="en-US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ideas 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 sz="2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creative solutions</a:t>
            </a: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.’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300"/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(Frederick, Kuratko &amp; Hodgetts, 2007)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7" name="Google Shape;187;p9"/>
          <p:cNvGrpSpPr/>
          <p:nvPr/>
        </p:nvGrpSpPr>
        <p:grpSpPr>
          <a:xfrm>
            <a:off x="6670430" y="4431322"/>
            <a:ext cx="5046966" cy="2321169"/>
            <a:chOff x="6270049" y="3429000"/>
            <a:chExt cx="5561945" cy="3030415"/>
          </a:xfrm>
        </p:grpSpPr>
        <p:sp>
          <p:nvSpPr>
            <p:cNvPr id="188" name="Google Shape;188;p9"/>
            <p:cNvSpPr/>
            <p:nvPr/>
          </p:nvSpPr>
          <p:spPr>
            <a:xfrm>
              <a:off x="6327815" y="3429000"/>
              <a:ext cx="5389489" cy="3030415"/>
            </a:xfrm>
            <a:prstGeom prst="ellipse">
              <a:avLst/>
            </a:prstGeom>
            <a:noFill/>
            <a:ln cap="rnd" cmpd="sng" w="222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189" name="Google Shape;189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04923" y="3858501"/>
              <a:ext cx="2377507" cy="1780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9"/>
            <p:cNvSpPr txBox="1"/>
            <p:nvPr/>
          </p:nvSpPr>
          <p:spPr>
            <a:xfrm>
              <a:off x="6270049" y="4169822"/>
              <a:ext cx="1901400" cy="12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See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(Identify)</a:t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1" name="Google Shape;191;p9"/>
            <p:cNvSpPr txBox="1"/>
            <p:nvPr/>
          </p:nvSpPr>
          <p:spPr>
            <a:xfrm>
              <a:off x="9648594" y="4169823"/>
              <a:ext cx="2183400" cy="124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Act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(Execute)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92" name="Google Shape;192;p9"/>
            <p:cNvPicPr preferRelativeResize="0"/>
            <p:nvPr/>
          </p:nvPicPr>
          <p:blipFill rotWithShape="1">
            <a:blip r:embed="rId4">
              <a:alphaModFix/>
            </a:blip>
            <a:srcRect b="50000" l="0" r="0" t="8911"/>
            <a:stretch/>
          </p:blipFill>
          <p:spPr>
            <a:xfrm>
              <a:off x="7608475" y="5639336"/>
              <a:ext cx="3019661" cy="5165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WHO IS AN ENTREPRENEUR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445477" y="2183123"/>
            <a:ext cx="11165331" cy="40899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2" marL="1600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Undertakes to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organize, manage, and assume risks;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2" marL="1600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Recognizes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seizes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opportunities;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2" marL="1600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Converts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opportunities into marketable products/services;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2" marL="1600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Creates/adds value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 time, effort, money, and/or skills;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2" marL="1600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Realizes the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rewards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these efforts.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593725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TWO KINDS ENTREPRENEURS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4" name="Google Shape;204;p11"/>
          <p:cNvGrpSpPr/>
          <p:nvPr/>
        </p:nvGrpSpPr>
        <p:grpSpPr>
          <a:xfrm>
            <a:off x="1768513" y="2167755"/>
            <a:ext cx="8417166" cy="4294636"/>
            <a:chOff x="1187321" y="1363"/>
            <a:chExt cx="8417166" cy="4294636"/>
          </a:xfrm>
        </p:grpSpPr>
        <p:sp>
          <p:nvSpPr>
            <p:cNvPr id="205" name="Google Shape;205;p11"/>
            <p:cNvSpPr/>
            <p:nvPr/>
          </p:nvSpPr>
          <p:spPr>
            <a:xfrm>
              <a:off x="1187321" y="1363"/>
              <a:ext cx="4352383" cy="2006839"/>
            </a:xfrm>
            <a:prstGeom prst="chevron">
              <a:avLst>
                <a:gd fmla="val 50000" name="adj"/>
              </a:avLst>
            </a:prstGeom>
            <a:solidFill>
              <a:srgbClr val="D7569D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6" name="Google Shape;206;p11"/>
            <p:cNvSpPr txBox="1"/>
            <p:nvPr/>
          </p:nvSpPr>
          <p:spPr>
            <a:xfrm>
              <a:off x="2190741" y="1363"/>
              <a:ext cx="2345544" cy="2006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35550" spcFirstLastPara="1" rIns="0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Business entrepreneurs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5026542" y="171944"/>
              <a:ext cx="4577945" cy="1665676"/>
            </a:xfrm>
            <a:prstGeom prst="chevron">
              <a:avLst>
                <a:gd fmla="val 50000" name="adj"/>
              </a:avLst>
            </a:prstGeom>
            <a:solidFill>
              <a:srgbClr val="CFCACC">
                <a:alpha val="89411"/>
              </a:srgbClr>
            </a:solidFill>
            <a:ln cap="rnd" cmpd="sng" w="22225">
              <a:solidFill>
                <a:srgbClr val="CFCA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8" name="Google Shape;208;p11"/>
            <p:cNvSpPr txBox="1"/>
            <p:nvPr/>
          </p:nvSpPr>
          <p:spPr>
            <a:xfrm>
              <a:off x="5859380" y="171944"/>
              <a:ext cx="2912269" cy="1665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36825" spcFirstLastPara="1" rIns="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900"/>
                <a:buFont typeface="Gill Sans"/>
                <a:buNone/>
              </a:pPr>
              <a:r>
                <a:rPr b="0" i="0" lang="en-US" sz="28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Driven by a profit motive</a:t>
              </a: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</a:t>
              </a:r>
              <a:r>
                <a:rPr b="0" i="1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constantly</a:t>
              </a:r>
              <a:r>
                <a:rPr b="0" i="0" lang="en-US" sz="2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innovating for market share</a:t>
              </a:r>
              <a:endPara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1187321" y="2289160"/>
              <a:ext cx="4352383" cy="2006839"/>
            </a:xfrm>
            <a:prstGeom prst="chevron">
              <a:avLst>
                <a:gd fmla="val 50000" name="adj"/>
              </a:avLst>
            </a:prstGeom>
            <a:solidFill>
              <a:srgbClr val="D7569D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0" name="Google Shape;210;p11"/>
            <p:cNvSpPr txBox="1"/>
            <p:nvPr/>
          </p:nvSpPr>
          <p:spPr>
            <a:xfrm>
              <a:off x="2190741" y="2289160"/>
              <a:ext cx="2345544" cy="2006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35550" spcFirstLastPara="1" rIns="0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Social entrepreneurs (Socio-preneurs)</a:t>
              </a:r>
              <a:endParaRPr b="0" i="0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5026542" y="2459741"/>
              <a:ext cx="4577945" cy="1665676"/>
            </a:xfrm>
            <a:prstGeom prst="chevron">
              <a:avLst>
                <a:gd fmla="val 50000" name="adj"/>
              </a:avLst>
            </a:prstGeom>
            <a:solidFill>
              <a:srgbClr val="CFCACC">
                <a:alpha val="89411"/>
              </a:srgbClr>
            </a:solidFill>
            <a:ln cap="rnd" cmpd="sng" w="22225">
              <a:solidFill>
                <a:srgbClr val="CFCA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Google Shape;212;p11"/>
            <p:cNvSpPr txBox="1"/>
            <p:nvPr/>
          </p:nvSpPr>
          <p:spPr>
            <a:xfrm>
              <a:off x="5859380" y="2459741"/>
              <a:ext cx="2912269" cy="16656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400" lIns="36825" spcFirstLastPara="1" rIns="0" wrap="square" tIns="18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900"/>
                <a:buFont typeface="Gill Sans"/>
                <a:buNone/>
              </a:pPr>
              <a:r>
                <a:rPr b="0" i="0" lang="en-US" sz="29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Driven by a mission</a:t>
              </a:r>
              <a:r>
                <a:rPr b="0" i="0" lang="en-US" sz="2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to fill gaps left by the market and public sector</a:t>
              </a:r>
              <a:endParaRPr b="0" i="0" sz="2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SOCIOPRENEURSHIP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8" name="Google Shape;218;p12"/>
          <p:cNvGrpSpPr/>
          <p:nvPr/>
        </p:nvGrpSpPr>
        <p:grpSpPr>
          <a:xfrm>
            <a:off x="2856117" y="2013992"/>
            <a:ext cx="6895001" cy="3565201"/>
            <a:chOff x="2479" y="0"/>
            <a:chExt cx="6895001" cy="3565201"/>
          </a:xfrm>
        </p:grpSpPr>
        <p:sp>
          <p:nvSpPr>
            <p:cNvPr id="219" name="Google Shape;219;p12"/>
            <p:cNvSpPr/>
            <p:nvPr/>
          </p:nvSpPr>
          <p:spPr>
            <a:xfrm>
              <a:off x="2479" y="0"/>
              <a:ext cx="6895001" cy="1205781"/>
            </a:xfrm>
            <a:prstGeom prst="roundRect">
              <a:avLst>
                <a:gd fmla="val 10000" name="adj"/>
              </a:avLst>
            </a:prstGeom>
            <a:solidFill>
              <a:srgbClr val="902E62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" name="Google Shape;220;p12"/>
            <p:cNvSpPr txBox="1"/>
            <p:nvPr/>
          </p:nvSpPr>
          <p:spPr>
            <a:xfrm>
              <a:off x="37795" y="35316"/>
              <a:ext cx="6824369" cy="1135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Gill Sans"/>
                <a:buNone/>
              </a:pPr>
              <a:r>
                <a:rPr b="1" i="0" lang="en-US" sz="23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Sociopreneurship</a:t>
              </a:r>
              <a:r>
                <a:rPr b="0" i="0" lang="en-US" sz="23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a form of entrepreneurship that seeks to </a:t>
              </a:r>
              <a:r>
                <a:rPr b="1" i="0" lang="en-US" sz="23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address social and environmental </a:t>
              </a:r>
              <a:r>
                <a:rPr b="0" i="0" lang="en-US" sz="23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problems while </a:t>
              </a:r>
              <a:r>
                <a:rPr b="1" i="0" lang="en-US" sz="23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generating profits.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479" y="1437327"/>
              <a:ext cx="2176452" cy="2127874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12"/>
            <p:cNvSpPr txBox="1"/>
            <p:nvPr/>
          </p:nvSpPr>
          <p:spPr>
            <a:xfrm>
              <a:off x="64802" y="1499650"/>
              <a:ext cx="2051806" cy="2003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Gill Sans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Solving social problems:  </a:t>
              </a:r>
              <a:r>
                <a:rPr b="0" i="0" lang="en-US" sz="2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poverty, hunger, health, education, and the environment</a:t>
              </a:r>
              <a:endPara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2361754" y="1437327"/>
              <a:ext cx="2176452" cy="2127874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" name="Google Shape;224;p12"/>
            <p:cNvSpPr txBox="1"/>
            <p:nvPr/>
          </p:nvSpPr>
          <p:spPr>
            <a:xfrm>
              <a:off x="2424077" y="1499650"/>
              <a:ext cx="2051806" cy="2003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Gill Sans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Improve the economy</a:t>
              </a:r>
              <a:r>
                <a:rPr b="0" i="0" lang="en-US" sz="2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of an area by creating sustainable businesses</a:t>
              </a:r>
              <a:endPara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721028" y="1437327"/>
              <a:ext cx="2176452" cy="2127874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12"/>
            <p:cNvSpPr txBox="1"/>
            <p:nvPr/>
          </p:nvSpPr>
          <p:spPr>
            <a:xfrm>
              <a:off x="4783351" y="1499650"/>
              <a:ext cx="2051806" cy="2003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Gill Sans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Improve the quality of life </a:t>
              </a:r>
              <a:r>
                <a:rPr b="0" i="0" lang="en-US" sz="2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providing access to education, health, and other resources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7" name="Google Shape;227;p12"/>
          <p:cNvSpPr txBox="1"/>
          <p:nvPr/>
        </p:nvSpPr>
        <p:spPr>
          <a:xfrm>
            <a:off x="581192" y="5755729"/>
            <a:ext cx="11277599" cy="1015663"/>
          </a:xfrm>
          <a:prstGeom prst="rect">
            <a:avLst/>
          </a:prstGeom>
          <a:solidFill>
            <a:srgbClr val="D7569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Entrepreneurs 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only aim to profit from business but focuses on solving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problems 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social impact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On the other hand, Socio-preneurs still have to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business sustainability.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581192" y="4297529"/>
            <a:ext cx="179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World Business, 2015</a:t>
            </a:r>
            <a:endParaRPr b="0" i="1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ANOTHER KIND OF BUSINESS PERSON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4" name="Google Shape;234;p13"/>
          <p:cNvGrpSpPr/>
          <p:nvPr/>
        </p:nvGrpSpPr>
        <p:grpSpPr>
          <a:xfrm>
            <a:off x="581192" y="3094890"/>
            <a:ext cx="11123803" cy="1863974"/>
            <a:chOff x="0" y="949566"/>
            <a:chExt cx="11123803" cy="1863974"/>
          </a:xfrm>
        </p:grpSpPr>
        <p:sp>
          <p:nvSpPr>
            <p:cNvPr id="235" name="Google Shape;235;p13"/>
            <p:cNvSpPr/>
            <p:nvPr/>
          </p:nvSpPr>
          <p:spPr>
            <a:xfrm>
              <a:off x="0" y="996459"/>
              <a:ext cx="3220080" cy="1770188"/>
            </a:xfrm>
            <a:prstGeom prst="chevron">
              <a:avLst>
                <a:gd fmla="val 50000" name="adj"/>
              </a:avLst>
            </a:prstGeom>
            <a:solidFill>
              <a:srgbClr val="D7569D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" name="Google Shape;236;p13"/>
            <p:cNvSpPr txBox="1"/>
            <p:nvPr/>
          </p:nvSpPr>
          <p:spPr>
            <a:xfrm>
              <a:off x="885094" y="996459"/>
              <a:ext cx="1449892" cy="1770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Gill Sans"/>
                <a:buNone/>
              </a:pPr>
              <a:r>
                <a:rPr b="0" i="0" lang="en-US" sz="3000" u="none" cap="none" strike="noStrik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Small business owners 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2743896" y="973017"/>
              <a:ext cx="3080848" cy="1817072"/>
            </a:xfrm>
            <a:prstGeom prst="chevron">
              <a:avLst>
                <a:gd fmla="val 50000" name="adj"/>
              </a:avLst>
            </a:prstGeom>
            <a:solidFill>
              <a:srgbClr val="CFCACC">
                <a:alpha val="89411"/>
              </a:srgbClr>
            </a:solidFill>
            <a:ln cap="rnd" cmpd="sng" w="22225">
              <a:solidFill>
                <a:srgbClr val="CFCA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8" name="Google Shape;238;p13"/>
            <p:cNvSpPr txBox="1"/>
            <p:nvPr/>
          </p:nvSpPr>
          <p:spPr>
            <a:xfrm>
              <a:off x="3652432" y="973017"/>
              <a:ext cx="1263776" cy="1817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25400" spcFirstLastPara="1" rIns="0" wrap="square" tIns="12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Prefer a more </a:t>
              </a:r>
              <a:r>
                <a:rPr b="1" i="0" lang="en-US" sz="2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stable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</a:t>
              </a:r>
              <a:r>
                <a:rPr b="1" i="0" lang="en-US" sz="2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less aggressive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approach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393425" y="984737"/>
              <a:ext cx="3080848" cy="1793632"/>
            </a:xfrm>
            <a:prstGeom prst="chevron">
              <a:avLst>
                <a:gd fmla="val 50000" name="adj"/>
              </a:avLst>
            </a:prstGeom>
            <a:solidFill>
              <a:srgbClr val="CFCACC">
                <a:alpha val="89411"/>
              </a:srgbClr>
            </a:solidFill>
            <a:ln cap="rnd" cmpd="sng" w="22225">
              <a:solidFill>
                <a:srgbClr val="CFCA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0" name="Google Shape;240;p13"/>
            <p:cNvSpPr txBox="1"/>
            <p:nvPr/>
          </p:nvSpPr>
          <p:spPr>
            <a:xfrm>
              <a:off x="6290241" y="984737"/>
              <a:ext cx="1287216" cy="1793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25400" spcFirstLastPara="1" rIns="0" wrap="square" tIns="12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Would rather </a:t>
              </a:r>
              <a:r>
                <a:rPr b="0" i="0" lang="en-US" sz="19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exploit existing opportunities</a:t>
              </a:r>
              <a:endParaRPr b="0" i="0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8042955" y="949566"/>
              <a:ext cx="3080848" cy="1863974"/>
            </a:xfrm>
            <a:prstGeom prst="chevron">
              <a:avLst>
                <a:gd fmla="val 50000" name="adj"/>
              </a:avLst>
            </a:prstGeom>
            <a:solidFill>
              <a:srgbClr val="CFCACC">
                <a:alpha val="89411"/>
              </a:srgbClr>
            </a:solidFill>
            <a:ln cap="rnd" cmpd="sng" w="22225">
              <a:solidFill>
                <a:srgbClr val="CFCACC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2" name="Google Shape;242;p13"/>
            <p:cNvSpPr txBox="1"/>
            <p:nvPr/>
          </p:nvSpPr>
          <p:spPr>
            <a:xfrm>
              <a:off x="8974942" y="949566"/>
              <a:ext cx="1216874" cy="18639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25400" spcFirstLastPara="1" rIns="0" wrap="square" tIns="12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Operate in </a:t>
              </a:r>
              <a:r>
                <a:rPr b="0" i="0" lang="en-US" sz="2000" u="none" cap="none" strike="noStrik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existing markets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BUSINESS ENTREPRENEURS – STARTUPS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4"/>
          <p:cNvSpPr txBox="1"/>
          <p:nvPr/>
        </p:nvSpPr>
        <p:spPr>
          <a:xfrm>
            <a:off x="581192" y="2902114"/>
            <a:ext cx="11215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start-up</a:t>
            </a: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any business that applies </a:t>
            </a:r>
            <a:r>
              <a:rPr b="1" i="0" lang="en-US" sz="4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innovative technology</a:t>
            </a:r>
            <a:r>
              <a:rPr b="0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-enabled solutions that have the potential to achieve </a:t>
            </a:r>
            <a:r>
              <a:rPr b="1" i="0" lang="en-US" sz="4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14"/>
          <p:cNvSpPr txBox="1"/>
          <p:nvPr/>
        </p:nvSpPr>
        <p:spPr>
          <a:xfrm>
            <a:off x="488031" y="6040608"/>
            <a:ext cx="24048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StarupBlink</a:t>
            </a:r>
            <a:endParaRPr b="0" i="1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BUSINESS ENTREPRENEURS – STARTUPS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5"/>
          <p:cNvSpPr txBox="1"/>
          <p:nvPr/>
        </p:nvSpPr>
        <p:spPr>
          <a:xfrm>
            <a:off x="488031" y="2033954"/>
            <a:ext cx="11215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Startups primarily confront </a:t>
            </a:r>
            <a:r>
              <a:rPr b="1" i="0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uncertainties</a:t>
            </a:r>
            <a:r>
              <a:rPr b="0" i="0" lang="en-US" sz="3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contrast to established companies implementing predetermined strategies and action plans to address challenging yet familiar difficulties (</a:t>
            </a:r>
            <a:r>
              <a:rPr b="0" i="0" lang="en-US" sz="2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Blank &amp; Euchner, 2018)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581192" y="3771236"/>
            <a:ext cx="2928937" cy="1443038"/>
          </a:xfrm>
          <a:prstGeom prst="roundRect">
            <a:avLst>
              <a:gd fmla="val 16667" name="adj"/>
            </a:avLst>
          </a:prstGeom>
          <a:solidFill>
            <a:srgbClr val="D756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Uncertainties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3827979" y="3550911"/>
            <a:ext cx="4843195" cy="3076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2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Unfamiliar client base</a:t>
            </a:r>
            <a:endParaRPr b="0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Unexplored distribution channels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Uncertain pricing model</a:t>
            </a:r>
            <a:endParaRPr b="0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Unspecified set of features </a:t>
            </a:r>
            <a:endParaRPr b="0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15"/>
          <p:cNvSpPr/>
          <p:nvPr/>
        </p:nvSpPr>
        <p:spPr>
          <a:xfrm rot="10800000">
            <a:off x="3679607" y="3550911"/>
            <a:ext cx="221682" cy="2690730"/>
          </a:xfrm>
          <a:prstGeom prst="rightBrace">
            <a:avLst>
              <a:gd fmla="val 42425" name="adj1"/>
              <a:gd fmla="val 73001" name="adj2"/>
            </a:avLst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8445589" y="3429000"/>
            <a:ext cx="221682" cy="2690730"/>
          </a:xfrm>
          <a:prstGeom prst="rightBrace">
            <a:avLst>
              <a:gd fmla="val 42425" name="adj1"/>
              <a:gd fmla="val 73001" name="adj2"/>
            </a:avLst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Google Shape;260;p15"/>
          <p:cNvSpPr/>
          <p:nvPr/>
        </p:nvSpPr>
        <p:spPr>
          <a:xfrm>
            <a:off x="8970472" y="3771236"/>
            <a:ext cx="2928937" cy="1443038"/>
          </a:xfrm>
          <a:prstGeom prst="roundRect">
            <a:avLst>
              <a:gd fmla="val 16667" name="adj"/>
            </a:avLst>
          </a:prstGeom>
          <a:solidFill>
            <a:srgbClr val="D756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Untested hypotheses </a:t>
            </a: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need to be examined</a:t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STARTUPS VERSUS </a:t>
            </a:r>
            <a:b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SMALL-BUSINESS OWNERS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2645499" y="2148609"/>
            <a:ext cx="755553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Startup is about </a:t>
            </a:r>
            <a:r>
              <a:rPr b="1" i="1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i="1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growth</a:t>
            </a:r>
            <a:endParaRPr b="1" i="1" sz="1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16"/>
          <p:cNvPicPr preferRelativeResize="0"/>
          <p:nvPr/>
        </p:nvPicPr>
        <p:blipFill rotWithShape="1">
          <a:blip r:embed="rId3">
            <a:alphaModFix/>
          </a:blip>
          <a:srcRect b="6177" l="0" r="2521" t="0"/>
          <a:stretch/>
        </p:blipFill>
        <p:spPr>
          <a:xfrm>
            <a:off x="1723292" y="2836983"/>
            <a:ext cx="8710246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STARTUPS VERSUS </a:t>
            </a:r>
            <a:b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SMALL-BUSINESS OWNERS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3" name="Google Shape;273;p17"/>
          <p:cNvGrpSpPr/>
          <p:nvPr/>
        </p:nvGrpSpPr>
        <p:grpSpPr>
          <a:xfrm>
            <a:off x="1395046" y="2145322"/>
            <a:ext cx="9718431" cy="4116029"/>
            <a:chOff x="1524000" y="1905000"/>
            <a:chExt cx="10056813" cy="4191000"/>
          </a:xfrm>
        </p:grpSpPr>
        <p:pic>
          <p:nvPicPr>
            <p:cNvPr id="274" name="Google Shape;27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0" y="1905000"/>
              <a:ext cx="1996888" cy="190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17"/>
            <p:cNvSpPr/>
            <p:nvPr/>
          </p:nvSpPr>
          <p:spPr>
            <a:xfrm>
              <a:off x="3581400" y="1905000"/>
              <a:ext cx="1996888" cy="1905000"/>
            </a:xfrm>
            <a:prstGeom prst="homePlate">
              <a:avLst>
                <a:gd fmla="val 25860" name="adj"/>
              </a:avLst>
            </a:prstGeom>
            <a:solidFill>
              <a:schemeClr val="dk1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Innovative products/ services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8000999" y="1930400"/>
              <a:ext cx="3579814" cy="1905000"/>
            </a:xfrm>
            <a:prstGeom prst="homePlate">
              <a:avLst>
                <a:gd fmla="val 31373" name="adj"/>
              </a:avLst>
            </a:prstGeom>
            <a:solidFill>
              <a:schemeClr val="dk1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Startup is structured to cope the uncertainty. Its successful depends on flexibility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694680" y="1930400"/>
              <a:ext cx="2133600" cy="1905000"/>
            </a:xfrm>
            <a:prstGeom prst="homePlate">
              <a:avLst>
                <a:gd fmla="val 31373" name="adj"/>
              </a:avLst>
            </a:prstGeom>
            <a:solidFill>
              <a:schemeClr val="dk1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Uncertainty market and market needs</a:t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78" name="Google Shape;278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4000" y="4191000"/>
              <a:ext cx="2007688" cy="190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17"/>
            <p:cNvSpPr/>
            <p:nvPr/>
          </p:nvSpPr>
          <p:spPr>
            <a:xfrm>
              <a:off x="3581400" y="4191000"/>
              <a:ext cx="1996888" cy="1905000"/>
            </a:xfrm>
            <a:prstGeom prst="homePlate">
              <a:avLst>
                <a:gd fmla="val 30597" name="adj"/>
              </a:avLst>
            </a:prstGeom>
            <a:gradFill>
              <a:gsLst>
                <a:gs pos="0">
                  <a:srgbClr val="BC9CA9">
                    <a:alpha val="89411"/>
                  </a:srgbClr>
                </a:gs>
                <a:gs pos="100000">
                  <a:srgbClr val="975D77"/>
                </a:gs>
              </a:gsLst>
              <a:lin ang="5400000" scaled="0"/>
            </a:gradFill>
            <a:ln cap="rnd" cmpd="sng" w="12700">
              <a:solidFill>
                <a:srgbClr val="812C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Duplicate current business models/ products or services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5694680" y="4191000"/>
              <a:ext cx="2209800" cy="1905000"/>
            </a:xfrm>
            <a:prstGeom prst="homePlate">
              <a:avLst>
                <a:gd fmla="val 30597" name="adj"/>
              </a:avLst>
            </a:prstGeom>
            <a:gradFill>
              <a:gsLst>
                <a:gs pos="0">
                  <a:srgbClr val="BC9CA9">
                    <a:alpha val="89411"/>
                  </a:srgbClr>
                </a:gs>
                <a:gs pos="100000">
                  <a:srgbClr val="975D77"/>
                </a:gs>
              </a:gsLst>
              <a:lin ang="5400000" scaled="0"/>
            </a:gradFill>
            <a:ln cap="rnd" cmpd="sng" w="12700">
              <a:solidFill>
                <a:srgbClr val="812C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Products, prices, market needs, segments are proven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8000999" y="4191000"/>
              <a:ext cx="3438525" cy="1905000"/>
            </a:xfrm>
            <a:prstGeom prst="homePlate">
              <a:avLst>
                <a:gd fmla="val 30597" name="adj"/>
              </a:avLst>
            </a:prstGeom>
            <a:gradFill>
              <a:gsLst>
                <a:gs pos="0">
                  <a:srgbClr val="BC9CA9">
                    <a:alpha val="89411"/>
                  </a:srgbClr>
                </a:gs>
                <a:gs pos="100000">
                  <a:srgbClr val="975D77"/>
                </a:gs>
              </a:gsLst>
              <a:lin ang="5400000" scaled="0"/>
            </a:gradFill>
            <a:ln cap="rnd" cmpd="sng" w="12700">
              <a:solidFill>
                <a:srgbClr val="812C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Business is established based on profitable investment opportunities. Its successful depends on efficiency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iece of paper with a pencil laying on top" id="125" name="Google Shape;125;g2ed83716279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" y="0"/>
            <a:ext cx="1219198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ed83716279_1_17"/>
          <p:cNvSpPr txBox="1"/>
          <p:nvPr>
            <p:ph type="ctrTitle"/>
          </p:nvPr>
        </p:nvSpPr>
        <p:spPr>
          <a:xfrm>
            <a:off x="6096000" y="232600"/>
            <a:ext cx="5580600" cy="29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Gill Sans"/>
              <a:buNone/>
            </a:pPr>
            <a:r>
              <a:rPr lang="en-US" sz="4400">
                <a:solidFill>
                  <a:schemeClr val="accent3"/>
                </a:solidFill>
              </a:rPr>
              <a:t>COURSE INTRODUCTION &amp;  ENTREPRENEURIAL SPIRIT</a:t>
            </a:r>
            <a:endParaRPr/>
          </a:p>
        </p:txBody>
      </p:sp>
      <p:sp>
        <p:nvSpPr>
          <p:cNvPr id="127" name="Google Shape;127;g2ed83716279_1_17"/>
          <p:cNvSpPr txBox="1"/>
          <p:nvPr/>
        </p:nvSpPr>
        <p:spPr>
          <a:xfrm>
            <a:off x="7467601" y="3355544"/>
            <a:ext cx="2368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 1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g2ed83716279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ed83716279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256176" cy="16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ed83716279_1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CASE STUDIES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>
            <a:off x="3048000" y="2379005"/>
            <a:ext cx="6096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Gill Sans"/>
              <a:buNone/>
            </a:pPr>
            <a:r>
              <a:rPr b="0" i="0" lang="en-US" sz="5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you identify the following entrepreneurs and their ventures?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CASE STUDIES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://epicinspirationalquotes.com/wp-content/uploads/2013/08/steve-jobs-young.jpg" id="293" name="Google Shape;2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7035" y="2345844"/>
            <a:ext cx="5905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CASE STUDIES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16" y="2347319"/>
            <a:ext cx="3920469" cy="3240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0"/>
          <p:cNvSpPr txBox="1"/>
          <p:nvPr/>
        </p:nvSpPr>
        <p:spPr>
          <a:xfrm>
            <a:off x="4337537" y="2187092"/>
            <a:ext cx="74325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600"/>
              <a:buFont typeface="Noto Sans Symbols"/>
              <a:buChar char="✔"/>
            </a:pPr>
            <a:r>
              <a:rPr b="0" i="0" lang="en-US" sz="2600" u="none" cap="none" strike="noStrike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Apple Computer, Inc. was founded on April 1, 1976, by college dropouts </a:t>
            </a:r>
            <a:r>
              <a:rPr b="0" i="0" lang="en-US" sz="2600" u="sng" cap="none" strike="noStrike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Steve Jobs </a:t>
            </a:r>
            <a:r>
              <a:rPr b="0" i="0" lang="en-US" sz="2600" u="none" cap="none" strike="noStrike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0" i="0" lang="en-US" sz="2600" u="sng" cap="none" strike="noStrike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Steve Wozniak, </a:t>
            </a:r>
            <a:r>
              <a:rPr b="0" i="0" lang="en-US" sz="2600" u="none" cap="none" strike="noStrike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brought to the new company a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 of changing the way people viewed computers.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600"/>
              <a:buFont typeface="Noto Sans Symbols"/>
              <a:buChar char="✔"/>
            </a:pPr>
            <a:r>
              <a:rPr b="0" i="0" lang="en-US" sz="2600" u="none" cap="none" strike="noStrike">
                <a:solidFill>
                  <a:srgbClr val="2424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Jobs and Wozniak wanted to make computers small enough for people to have them in their homes or offices. Simply put, they wanted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user-friendly computer.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</a:pPr>
            <a:r>
              <a:rPr b="0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Later, this vision for computers was passed to the iPod, iPad, and iPhone</a:t>
            </a:r>
            <a:r>
              <a:rPr b="1" i="0" lang="en-US" sz="2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b="1" i="0" sz="2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06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r>
              <a:t/>
            </a:r>
            <a:endParaRPr b="1" i="0" sz="26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CASE STUDIES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7490" y="2342785"/>
            <a:ext cx="5872895" cy="349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CASE STUDIES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866" y="2544943"/>
            <a:ext cx="4521550" cy="349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2"/>
          <p:cNvSpPr txBox="1"/>
          <p:nvPr/>
        </p:nvSpPr>
        <p:spPr>
          <a:xfrm>
            <a:off x="4935416" y="2339415"/>
            <a:ext cx="68427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✔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was initially a research project that was begun in 1996 by </a:t>
            </a:r>
            <a:r>
              <a:rPr b="0" i="0" lang="en-US" sz="2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Larry Page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and </a:t>
            </a:r>
            <a:r>
              <a:rPr b="0" i="0" lang="en-US" sz="2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Sergey Brin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when they were both PhD students at </a:t>
            </a:r>
            <a:r>
              <a:rPr b="0" i="0" lang="en-US" sz="2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Stanford University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 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6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✔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search for a dissertation theme, </a:t>
            </a:r>
            <a:r>
              <a:rPr b="0" i="0" lang="en-US" sz="2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Larry Page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had been considering exploring the mathematical properties of the </a:t>
            </a:r>
            <a:r>
              <a:rPr b="0" i="0" lang="en-US" sz="2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World Wide Web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understanding its link structure as a huge </a:t>
            </a:r>
            <a:r>
              <a:rPr b="0" i="0" lang="en-US" sz="22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</a:t>
            </a: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he picked this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 to focus on the problem of finding out which web pages link to a given page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107504" y="6410883"/>
            <a:ext cx="24048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Source: Google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CASE STUDIES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3574" y="2275505"/>
            <a:ext cx="5048875" cy="407963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 txBox="1"/>
          <p:nvPr/>
        </p:nvSpPr>
        <p:spPr>
          <a:xfrm>
            <a:off x="8728427" y="3208915"/>
            <a:ext cx="2743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US" sz="3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biggest weakness in life is that I can't say no.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CASE STUDIES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92" y="2426677"/>
            <a:ext cx="4201823" cy="33835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 txBox="1"/>
          <p:nvPr/>
        </p:nvSpPr>
        <p:spPr>
          <a:xfrm>
            <a:off x="4783015" y="2179240"/>
            <a:ext cx="6998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200"/>
              <a:buFont typeface="Noto Sans Symbols"/>
              <a:buChar char="✔"/>
            </a:pPr>
            <a:r>
              <a:rPr b="0" i="0" lang="en-US" sz="2200" u="none" cap="none" strike="noStrike">
                <a:solidFill>
                  <a:srgbClr val="1D1D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Virgin brand was born in 1970 when </a:t>
            </a:r>
            <a:r>
              <a:rPr b="1" i="0" lang="en-US" sz="2200" u="sng" cap="none" strike="noStrike">
                <a:solidFill>
                  <a:srgbClr val="E10A0A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Richard Branson </a:t>
            </a:r>
            <a:r>
              <a:rPr b="0" i="0" lang="en-US" sz="2200" u="none" cap="none" strike="noStrike">
                <a:solidFill>
                  <a:srgbClr val="1D1D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his friend Nik Powell launched a mail-order record business, a record shop, on Oxford Street in London. Richard later saw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opportunity to create a different recording experience </a:t>
            </a:r>
            <a:r>
              <a:rPr b="0" i="0" lang="en-US" sz="2200" u="none" cap="none" strike="noStrike">
                <a:solidFill>
                  <a:srgbClr val="1D1D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musical artists, then they acquired a large, rundown manor house in Oxford, and converted it into a recording studio, called The Manor.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3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rgbClr val="1D1D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D"/>
              </a:buClr>
              <a:buSzPts val="2200"/>
              <a:buFont typeface="Noto Sans Symbols"/>
              <a:buChar char="✔"/>
            </a:pPr>
            <a:r>
              <a:rPr b="0" i="0" lang="en-US" sz="2200" u="none" cap="none" strike="noStrike">
                <a:solidFill>
                  <a:srgbClr val="1D1D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expanding across the music and media scene, Virgin made a big leap into aviation – convinced they could provide people with a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flying experience</a:t>
            </a:r>
            <a:endParaRPr b="1" i="0" sz="2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-17445" y="6488112"/>
            <a:ext cx="16296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Virgin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Gill Sans"/>
              <a:buNone/>
            </a:pPr>
            <a:r>
              <a:rPr lang="en-US" sz="4600">
                <a:latin typeface="Times New Roman"/>
                <a:ea typeface="Times New Roman"/>
                <a:cs typeface="Times New Roman"/>
                <a:sym typeface="Times New Roman"/>
              </a:rPr>
              <a:t>CASE STUDIES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person standing at a podium with a microphone&#10;&#10;Description automatically generated" id="335" name="Google Shape;3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70" y="2305537"/>
            <a:ext cx="4571999" cy="376701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5"/>
          <p:cNvSpPr txBox="1"/>
          <p:nvPr/>
        </p:nvSpPr>
        <p:spPr>
          <a:xfrm>
            <a:off x="5346700" y="2305537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Muhammad Yunus, a Bangladeshi social entrepreneur and economist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5346700" y="3595419"/>
            <a:ext cx="6096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 awarded the Nobel Peace Prize in 2006 for his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pioneering work </a:t>
            </a:r>
            <a:r>
              <a:rPr b="0" i="0" lang="en-US" sz="2400" u="none" cap="none" strike="noStrike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microfinance and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poverty alleviation.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Revolutionized the concept of microcredit by providing small loans to the poor, particularly women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THEORY: SCHOOLS OF THOUGHT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1022332" y="2262188"/>
            <a:ext cx="2928937" cy="1443038"/>
          </a:xfrm>
          <a:prstGeom prst="roundRect">
            <a:avLst>
              <a:gd fmla="val 16667" name="adj"/>
            </a:avLst>
          </a:prstGeom>
          <a:solidFill>
            <a:srgbClr val="D756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Macro view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4" name="Google Shape;344;p26"/>
          <p:cNvGrpSpPr/>
          <p:nvPr/>
        </p:nvGrpSpPr>
        <p:grpSpPr>
          <a:xfrm>
            <a:off x="4238011" y="2262187"/>
            <a:ext cx="6747273" cy="3841044"/>
            <a:chOff x="3850480" y="1541011"/>
            <a:chExt cx="6747273" cy="3841044"/>
          </a:xfrm>
        </p:grpSpPr>
        <p:sp>
          <p:nvSpPr>
            <p:cNvPr id="345" name="Google Shape;345;p26"/>
            <p:cNvSpPr/>
            <p:nvPr/>
          </p:nvSpPr>
          <p:spPr>
            <a:xfrm rot="10800000">
              <a:off x="3850480" y="1541011"/>
              <a:ext cx="471487" cy="1840889"/>
            </a:xfrm>
            <a:prstGeom prst="rightBrace">
              <a:avLst>
                <a:gd fmla="val 42425" name="adj1"/>
                <a:gd fmla="val 53925" name="adj2"/>
              </a:avLst>
            </a:prstGeom>
            <a:noFill/>
            <a:ln cap="flat" cmpd="sng" w="762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 rot="10800000">
              <a:off x="3850483" y="3986212"/>
              <a:ext cx="471487" cy="1330775"/>
            </a:xfrm>
            <a:prstGeom prst="rightBrace">
              <a:avLst>
                <a:gd fmla="val 42425" name="adj1"/>
                <a:gd fmla="val 49630" name="adj2"/>
              </a:avLst>
            </a:prstGeom>
            <a:noFill/>
            <a:ln cap="flat" cmpd="sng" w="762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4501753" y="1587521"/>
              <a:ext cx="6096000" cy="2031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222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Social and cultural school of thought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22225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Financial/capital school of thought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22225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Displacement school of thought</a:t>
              </a:r>
              <a:endParaRPr b="0" i="1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22225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Ecological school of thought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4501753" y="3873950"/>
              <a:ext cx="6096000" cy="150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222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Entrepreneurial trait school of thought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22225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Venture opportunity school of thought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22225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Strategic formulation school of thought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49" name="Google Shape;349;p26"/>
          <p:cNvSpPr/>
          <p:nvPr/>
        </p:nvSpPr>
        <p:spPr>
          <a:xfrm>
            <a:off x="1022333" y="4595812"/>
            <a:ext cx="2928937" cy="1443038"/>
          </a:xfrm>
          <a:prstGeom prst="roundRect">
            <a:avLst>
              <a:gd fmla="val 16667" name="adj"/>
            </a:avLst>
          </a:prstGeom>
          <a:solidFill>
            <a:srgbClr val="D756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 view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26"/>
          <p:cNvSpPr txBox="1"/>
          <p:nvPr/>
        </p:nvSpPr>
        <p:spPr>
          <a:xfrm>
            <a:off x="9965842" y="3595679"/>
            <a:ext cx="179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Frederick et al., 2016</a:t>
            </a:r>
            <a:endParaRPr b="0" i="1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MACRO SCHOOLS OF THOUGHT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4906446" y="2546538"/>
            <a:ext cx="6772274" cy="3076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2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and cultural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focus on external factors and conditions shaping the entrepreneur.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Financial/capital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focus on how to seek seed capital and grow funds.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Displacement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Displace conventional ways of doing things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Ecological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focus on natural systems and constraints; includes ‘green economics’.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27"/>
          <p:cNvSpPr/>
          <p:nvPr/>
        </p:nvSpPr>
        <p:spPr>
          <a:xfrm rot="10800000">
            <a:off x="4408933" y="2773398"/>
            <a:ext cx="221682" cy="3240540"/>
          </a:xfrm>
          <a:prstGeom prst="rightBrace">
            <a:avLst>
              <a:gd fmla="val 42425" name="adj1"/>
              <a:gd fmla="val 73001" name="adj2"/>
            </a:avLst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1034054" y="2773398"/>
            <a:ext cx="2928937" cy="1443038"/>
          </a:xfrm>
          <a:prstGeom prst="roundRect">
            <a:avLst>
              <a:gd fmla="val 16667" name="adj"/>
            </a:avLst>
          </a:prstGeom>
          <a:solidFill>
            <a:srgbClr val="D756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Macro view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661417" y="5781404"/>
            <a:ext cx="179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Frederick et al., 2016</a:t>
            </a:r>
            <a:endParaRPr b="0" i="1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COURSE MISSION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463961" y="2517502"/>
            <a:ext cx="115404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course focuses on developing your </a:t>
            </a:r>
            <a:r>
              <a:rPr b="1" i="0" lang="en-US" sz="35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entrepreneurial mindset</a:t>
            </a:r>
            <a:r>
              <a:rPr b="0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introducing you to the </a:t>
            </a:r>
            <a:r>
              <a:rPr b="1" i="0" lang="en-US" sz="35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underlying concepts </a:t>
            </a:r>
            <a:r>
              <a:rPr b="0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i="0" lang="en-US" sz="35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principles</a:t>
            </a:r>
            <a:r>
              <a:rPr b="0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explain entrepreneurship </a:t>
            </a:r>
            <a:endParaRPr b="0" i="0" sz="3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MICRO SCHOOLS OF THOUGHT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28"/>
          <p:cNvSpPr/>
          <p:nvPr/>
        </p:nvSpPr>
        <p:spPr>
          <a:xfrm rot="10800000">
            <a:off x="4289362" y="2773398"/>
            <a:ext cx="239140" cy="2622432"/>
          </a:xfrm>
          <a:prstGeom prst="rightBrace">
            <a:avLst>
              <a:gd fmla="val 42425" name="adj1"/>
              <a:gd fmla="val 73001" name="adj2"/>
            </a:avLst>
          </a:prstGeom>
          <a:noFill/>
          <a:ln cap="flat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1069225" y="2707481"/>
            <a:ext cx="2928937" cy="1443038"/>
          </a:xfrm>
          <a:prstGeom prst="roundRect">
            <a:avLst>
              <a:gd fmla="val 16667" name="adj"/>
            </a:avLst>
          </a:prstGeom>
          <a:solidFill>
            <a:srgbClr val="D756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 view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4748502" y="2297546"/>
            <a:ext cx="7443498" cy="40899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2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Entrepreneurial trait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Traits common to successful entrepreneurs: self-efficacy, proactive personality, tenacity, need for achievement and stress tolerance.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Venture opportunity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Right idea/right time/right market niche: the importance of preparation and awareness.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225" marR="0" rtl="0" algn="l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Strategic formulation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importance of planning a successful enterprise: leveraging unique, identifiable elements to form a venture.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28"/>
          <p:cNvSpPr txBox="1"/>
          <p:nvPr/>
        </p:nvSpPr>
        <p:spPr>
          <a:xfrm>
            <a:off x="10126267" y="5821529"/>
            <a:ext cx="179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Frederick et al., 2016</a:t>
            </a:r>
            <a:endParaRPr b="0" i="1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c08459ee6_0_1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KEY TAKEAWAYS FOR W1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g2ec08459ee6_0_11"/>
          <p:cNvSpPr txBox="1"/>
          <p:nvPr/>
        </p:nvSpPr>
        <p:spPr>
          <a:xfrm>
            <a:off x="417069" y="2341657"/>
            <a:ext cx="115404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Char char="✔"/>
            </a:pPr>
            <a:r>
              <a:rPr b="0" i="0" lang="en-US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KT1: To be able to define the entrepreneurship and its classification  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KT2: To be able to differentiate startups with other normal business 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KT3: To briefly understand the school of thought about entrepreneurship</a:t>
            </a:r>
            <a:endParaRPr b="0"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f6bbc258e_1_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g2ef6bbc258e_1_0"/>
          <p:cNvSpPr txBox="1"/>
          <p:nvPr/>
        </p:nvSpPr>
        <p:spPr>
          <a:xfrm>
            <a:off x="417069" y="2341657"/>
            <a:ext cx="1154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g2ef6bbc258e_1_0"/>
          <p:cNvSpPr txBox="1"/>
          <p:nvPr/>
        </p:nvSpPr>
        <p:spPr>
          <a:xfrm>
            <a:off x="538125" y="2149475"/>
            <a:ext cx="11298300" cy="3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F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rederick, H., O'connor, A., &amp; Kuratko, D. F. (2016). </a:t>
            </a:r>
            <a:r>
              <a:rPr i="1" lang="en-US" sz="2400">
                <a:solidFill>
                  <a:srgbClr val="222222"/>
                </a:solidFill>
                <a:highlight>
                  <a:srgbClr val="FFFFFF"/>
                </a:highlight>
              </a:rPr>
              <a:t>Entrepreneurship: Theory, process, and practice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. Cengage Learning.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Startupblink (2023), Global Startup Ecosystem Index. Startupblink Reports, </a:t>
            </a:r>
            <a:r>
              <a:rPr lang="en-US" sz="2400">
                <a:solidFill>
                  <a:schemeClr val="dk1"/>
                </a:solidFill>
              </a:rPr>
              <a:t>Retrieved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 2023.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https://www.startupblink.com/blog/reports/</a:t>
            </a:r>
            <a:endParaRPr sz="2400" u="sng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Virgin Corporation, </a:t>
            </a: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https://www.virgin.com/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StartupBlink, </a:t>
            </a: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https://www.startupblink.com/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Apple Corporation, </a:t>
            </a: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https://www.apple.com/</a:t>
            </a: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b="1" lang="en-US" sz="4400">
                <a:latin typeface="Times New Roman"/>
                <a:ea typeface="Times New Roman"/>
                <a:cs typeface="Times New Roman"/>
                <a:sym typeface="Times New Roman"/>
              </a:rPr>
              <a:t>WHAT IS RISK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9"/>
          <p:cNvSpPr txBox="1"/>
          <p:nvPr/>
        </p:nvSpPr>
        <p:spPr>
          <a:xfrm>
            <a:off x="841580" y="3535982"/>
            <a:ext cx="105088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CONTINUED IN WEEK 2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d83716279_1_28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b="1" lang="en-US" sz="4400">
                <a:latin typeface="Times New Roman"/>
                <a:ea typeface="Times New Roman"/>
                <a:cs typeface="Times New Roman"/>
                <a:sym typeface="Times New Roman"/>
              </a:rPr>
              <a:t>WHAT IS RISK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g2ed83716279_1_28"/>
          <p:cNvSpPr txBox="1"/>
          <p:nvPr/>
        </p:nvSpPr>
        <p:spPr>
          <a:xfrm>
            <a:off x="841580" y="3535982"/>
            <a:ext cx="10508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CONTINUED IN WEEK 2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4" name="Google Shape;394;g2ed8371627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COURSE LEARNING OUTCOMES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417069" y="2341657"/>
            <a:ext cx="115404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LO1: To understand and verify key entrepreneurship issues at a basic level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LO2: To be able to form the right team and express effective teamwork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LO3: To be able to conduct a survey and make market research based on selected idea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LO4: To be able to build the right product (MVP) and a reasonable business model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LO5: To know how to create a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company profile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present it convincingly 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c08459ee6_0_6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LEARNING OBJECTIVES FOR W1 &amp; W2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2ec08459ee6_0_6"/>
          <p:cNvSpPr txBox="1"/>
          <p:nvPr/>
        </p:nvSpPr>
        <p:spPr>
          <a:xfrm>
            <a:off x="417069" y="2341657"/>
            <a:ext cx="11540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✔"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LO1: Understand the the concept of entrepreneurship and its classification 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LO2: Startups definition and successful case studies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LO3: School of thought about entrepreneurship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LO4: The dark side of entrepreneurship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LO5: Forming a winning team 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ASSESSMENTS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4" name="Google Shape;154;p4"/>
          <p:cNvGraphicFramePr/>
          <p:nvPr/>
        </p:nvGraphicFramePr>
        <p:xfrm>
          <a:off x="464387" y="21667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{73EF9E2D-C077-485A-A4E2-8BE21FE8B3E8}</a:tableStyleId>
              </a:tblPr>
              <a:tblGrid>
                <a:gridCol w="2175075"/>
                <a:gridCol w="4514225"/>
                <a:gridCol w="2318400"/>
                <a:gridCol w="2251000"/>
              </a:tblGrid>
              <a:tr h="47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% Weight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Week Report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6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Point 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 setup, market pain points, solution, and ideas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10%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47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Point 2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 research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20%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W5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6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Point 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Business model (Canvas), Product Prototype (Figma)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15%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W7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80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Point 4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Pitch Desk (includes info from CP1 to CP3, and business forecast, valuation)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40%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W9, then W10 for finalization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80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In-class constructive questions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Q&amp;A, attendance in classes/seminar,  CEO role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15%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CHECKPOINT 1 &amp;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0" name="Google Shape;160;p5"/>
          <p:cNvGraphicFramePr/>
          <p:nvPr/>
        </p:nvGraphicFramePr>
        <p:xfrm>
          <a:off x="466655" y="19440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{73EF9E2D-C077-485A-A4E2-8BE21FE8B3E8}</a:tableStyleId>
              </a:tblPr>
              <a:tblGrid>
                <a:gridCol w="1409025"/>
                <a:gridCol w="6951900"/>
                <a:gridCol w="2897750"/>
              </a:tblGrid>
              <a:tr h="47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Rubric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6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Point 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In class, by instructor</a:t>
                      </a:r>
                      <a:br>
                        <a:rPr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The class will be divided into groups, each group of 4-6 students from at least 2 different majors.</a:t>
                      </a:r>
                      <a:br>
                        <a:rPr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The group assigns roles to each member, for example, team leader - CEO, in charge of engineering - CTO, in charge of marketing - CMO,...</a:t>
                      </a:r>
                      <a:br>
                        <a:rPr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Each group has the task of finding a startup idea, naming the group, and presenting the business area of that idea.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Present clearly: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The startup idea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Roll of each member's in team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Members are from different fields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47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Point 2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In class, by instructor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Identify the problem to be solved and analyze the market: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. Survey a group (&gt; 100 people) and interview two experts in their industry.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. The team presented market research results and analysis insights related to their business areas, including industry outlook, market size, trends, segments, key players, market share, and product pricing.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. The team presented the value proposition for their idea, market fit and compared it with competitors.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Understand and be able to analyze the market pain.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Present market research, includes: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Market size/trend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Key players (price, market share, value, insight)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Customer segments,</a:t>
                      </a:r>
                      <a:br>
                        <a:rPr i="0"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endParaRPr i="0"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CHECKPOINT 3 &amp; 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6" name="Google Shape;166;p6"/>
          <p:cNvGraphicFramePr/>
          <p:nvPr/>
        </p:nvGraphicFramePr>
        <p:xfrm>
          <a:off x="466655" y="19440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{73EF9E2D-C077-485A-A4E2-8BE21FE8B3E8}</a:tableStyleId>
              </a:tblPr>
              <a:tblGrid>
                <a:gridCol w="1409025"/>
                <a:gridCol w="6951900"/>
                <a:gridCol w="2897750"/>
              </a:tblGrid>
              <a:tr h="47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Rubric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56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Point 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Product/solution description:</a:t>
                      </a:r>
                      <a:b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Encourage each team to have a simple application product (MVP/Prototype) with basic features.</a:t>
                      </a:r>
                      <a:b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Canvas business model presentation.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Qualify of the MVP/Prototype</a:t>
                      </a:r>
                      <a:b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Qualify of the BMC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47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Check Point 4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Pitch Desk: Build a complete </a:t>
                      </a:r>
                      <a:r>
                        <a:rPr i="0" lang="en-US" sz="26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startup company profile</a:t>
                      </a:r>
                      <a: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</a:t>
                      </a:r>
                      <a:r>
                        <a:rPr i="0" lang="en-US" sz="26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present it.</a:t>
                      </a:r>
                      <a:endParaRPr i="0" sz="2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i="0" lang="en-US" sz="2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Regarding the requirements of the final exam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iece of paper with a pencil laying on top"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>
            <p:ph type="ctrTitle"/>
          </p:nvPr>
        </p:nvSpPr>
        <p:spPr>
          <a:xfrm>
            <a:off x="5099539" y="351460"/>
            <a:ext cx="6916595" cy="24503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Gill Sans"/>
              <a:buNone/>
            </a:pPr>
            <a:r>
              <a:rPr lang="en-US" sz="4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AND NURTURE ENTREPRENEURIAL MINDSET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2024-06-06T06:08:31Z</dcterms:created>
  <dc:creator>Huy Ngo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